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2" roundtripDataSignature="AMtx7mjk/up8VGi0lF9rfayE6IYXEdQ1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4C40EED-A4BA-4030-8C80-99828B89034F}">
  <a:tblStyle styleId="{54C40EED-A4BA-4030-8C80-99828B89034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customschemas.google.com/relationships/presentationmetadata" Target="metadata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5" name="Google Shape;75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81" name="Google Shape;81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4" name="Google Shape;24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6" name="Google Shape;36;p4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7" name="Google Shape;37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4" name="Google Shape;44;p4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6" name="Google Shape;46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61" name="Google Shape;61;p4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63.png"/><Relationship Id="rId5" Type="http://schemas.openxmlformats.org/officeDocument/2006/relationships/image" Target="../media/image53.png"/><Relationship Id="rId6" Type="http://schemas.openxmlformats.org/officeDocument/2006/relationships/image" Target="../media/image24.png"/><Relationship Id="rId7" Type="http://schemas.openxmlformats.org/officeDocument/2006/relationships/image" Target="../media/image7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6.png"/><Relationship Id="rId4" Type="http://schemas.openxmlformats.org/officeDocument/2006/relationships/image" Target="../media/image31.png"/><Relationship Id="rId5" Type="http://schemas.openxmlformats.org/officeDocument/2006/relationships/image" Target="../media/image53.png"/><Relationship Id="rId6" Type="http://schemas.openxmlformats.org/officeDocument/2006/relationships/image" Target="../media/image7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6.png"/><Relationship Id="rId4" Type="http://schemas.openxmlformats.org/officeDocument/2006/relationships/image" Target="../media/image31.png"/><Relationship Id="rId9" Type="http://schemas.openxmlformats.org/officeDocument/2006/relationships/image" Target="../media/image75.png"/><Relationship Id="rId5" Type="http://schemas.openxmlformats.org/officeDocument/2006/relationships/image" Target="../media/image78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Relationship Id="rId8" Type="http://schemas.openxmlformats.org/officeDocument/2006/relationships/image" Target="../media/image5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78.png"/><Relationship Id="rId9" Type="http://schemas.openxmlformats.org/officeDocument/2006/relationships/image" Target="../media/image90.png"/><Relationship Id="rId5" Type="http://schemas.openxmlformats.org/officeDocument/2006/relationships/image" Target="../media/image62.png"/><Relationship Id="rId6" Type="http://schemas.openxmlformats.org/officeDocument/2006/relationships/image" Target="../media/image64.png"/><Relationship Id="rId7" Type="http://schemas.openxmlformats.org/officeDocument/2006/relationships/image" Target="../media/image68.png"/><Relationship Id="rId8" Type="http://schemas.openxmlformats.org/officeDocument/2006/relationships/image" Target="../media/image7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2.png"/><Relationship Id="rId4" Type="http://schemas.openxmlformats.org/officeDocument/2006/relationships/image" Target="../media/image31.png"/><Relationship Id="rId5" Type="http://schemas.openxmlformats.org/officeDocument/2006/relationships/image" Target="../media/image66.png"/><Relationship Id="rId6" Type="http://schemas.openxmlformats.org/officeDocument/2006/relationships/image" Target="../media/image69.png"/><Relationship Id="rId7" Type="http://schemas.openxmlformats.org/officeDocument/2006/relationships/image" Target="../media/image7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82.png"/><Relationship Id="rId5" Type="http://schemas.openxmlformats.org/officeDocument/2006/relationships/image" Target="../media/image7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79.png"/><Relationship Id="rId5" Type="http://schemas.openxmlformats.org/officeDocument/2006/relationships/image" Target="../media/image7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94.jpg"/><Relationship Id="rId5" Type="http://schemas.openxmlformats.org/officeDocument/2006/relationships/image" Target="../media/image80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9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87.png"/><Relationship Id="rId5" Type="http://schemas.openxmlformats.org/officeDocument/2006/relationships/image" Target="../media/image103.png"/><Relationship Id="rId6" Type="http://schemas.openxmlformats.org/officeDocument/2006/relationships/image" Target="../media/image109.png"/><Relationship Id="rId7" Type="http://schemas.openxmlformats.org/officeDocument/2006/relationships/image" Target="../media/image8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89.png"/><Relationship Id="rId5" Type="http://schemas.openxmlformats.org/officeDocument/2006/relationships/image" Target="../media/image91.png"/><Relationship Id="rId6" Type="http://schemas.openxmlformats.org/officeDocument/2006/relationships/image" Target="../media/image105.png"/><Relationship Id="rId7" Type="http://schemas.openxmlformats.org/officeDocument/2006/relationships/image" Target="../media/image8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Relationship Id="rId4" Type="http://schemas.openxmlformats.org/officeDocument/2006/relationships/image" Target="../media/image28.png"/><Relationship Id="rId5" Type="http://schemas.openxmlformats.org/officeDocument/2006/relationships/image" Target="../media/image11.png"/><Relationship Id="rId6" Type="http://schemas.openxmlformats.org/officeDocument/2006/relationships/image" Target="../media/image3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88.jpg"/><Relationship Id="rId5" Type="http://schemas.openxmlformats.org/officeDocument/2006/relationships/image" Target="../media/image102.jpg"/><Relationship Id="rId6" Type="http://schemas.openxmlformats.org/officeDocument/2006/relationships/image" Target="../media/image135.png"/><Relationship Id="rId7" Type="http://schemas.openxmlformats.org/officeDocument/2006/relationships/image" Target="../media/image10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9.png"/><Relationship Id="rId4" Type="http://schemas.openxmlformats.org/officeDocument/2006/relationships/image" Target="../media/image31.png"/><Relationship Id="rId5" Type="http://schemas.openxmlformats.org/officeDocument/2006/relationships/image" Target="../media/image96.png"/><Relationship Id="rId6" Type="http://schemas.openxmlformats.org/officeDocument/2006/relationships/image" Target="../media/image93.png"/><Relationship Id="rId7" Type="http://schemas.openxmlformats.org/officeDocument/2006/relationships/image" Target="../media/image98.png"/><Relationship Id="rId8" Type="http://schemas.openxmlformats.org/officeDocument/2006/relationships/image" Target="../media/image7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10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10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13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12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9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1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9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1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6.png"/><Relationship Id="rId11" Type="http://schemas.openxmlformats.org/officeDocument/2006/relationships/image" Target="../media/image9.png"/><Relationship Id="rId10" Type="http://schemas.openxmlformats.org/officeDocument/2006/relationships/image" Target="../media/image14.png"/><Relationship Id="rId12" Type="http://schemas.openxmlformats.org/officeDocument/2006/relationships/image" Target="../media/image21.png"/><Relationship Id="rId9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2.png"/><Relationship Id="rId7" Type="http://schemas.openxmlformats.org/officeDocument/2006/relationships/image" Target="../media/image31.png"/><Relationship Id="rId8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10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1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1.jpg"/><Relationship Id="rId10" Type="http://schemas.openxmlformats.org/officeDocument/2006/relationships/image" Target="../media/image31.png"/><Relationship Id="rId13" Type="http://schemas.openxmlformats.org/officeDocument/2006/relationships/image" Target="../media/image121.jpg"/><Relationship Id="rId12" Type="http://schemas.openxmlformats.org/officeDocument/2006/relationships/image" Target="../media/image13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6.png"/><Relationship Id="rId4" Type="http://schemas.openxmlformats.org/officeDocument/2006/relationships/image" Target="../media/image117.png"/><Relationship Id="rId9" Type="http://schemas.openxmlformats.org/officeDocument/2006/relationships/image" Target="../media/image110.png"/><Relationship Id="rId5" Type="http://schemas.openxmlformats.org/officeDocument/2006/relationships/image" Target="../media/image113.png"/><Relationship Id="rId6" Type="http://schemas.openxmlformats.org/officeDocument/2006/relationships/image" Target="../media/image127.png"/><Relationship Id="rId7" Type="http://schemas.openxmlformats.org/officeDocument/2006/relationships/image" Target="../media/image134.png"/><Relationship Id="rId8" Type="http://schemas.openxmlformats.org/officeDocument/2006/relationships/image" Target="../media/image1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112.png"/><Relationship Id="rId5" Type="http://schemas.openxmlformats.org/officeDocument/2006/relationships/image" Target="../media/image116.png"/><Relationship Id="rId6" Type="http://schemas.openxmlformats.org/officeDocument/2006/relationships/image" Target="../media/image115.png"/><Relationship Id="rId7" Type="http://schemas.openxmlformats.org/officeDocument/2006/relationships/image" Target="../media/image114.png"/><Relationship Id="rId8" Type="http://schemas.openxmlformats.org/officeDocument/2006/relationships/image" Target="../media/image1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3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73.png"/><Relationship Id="rId9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65.png"/><Relationship Id="rId7" Type="http://schemas.openxmlformats.org/officeDocument/2006/relationships/image" Target="../media/image31.pn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48.png"/><Relationship Id="rId11" Type="http://schemas.openxmlformats.org/officeDocument/2006/relationships/image" Target="../media/image38.png"/><Relationship Id="rId22" Type="http://schemas.openxmlformats.org/officeDocument/2006/relationships/image" Target="../media/image51.png"/><Relationship Id="rId10" Type="http://schemas.openxmlformats.org/officeDocument/2006/relationships/image" Target="../media/image24.png"/><Relationship Id="rId21" Type="http://schemas.openxmlformats.org/officeDocument/2006/relationships/image" Target="../media/image33.png"/><Relationship Id="rId13" Type="http://schemas.openxmlformats.org/officeDocument/2006/relationships/image" Target="../media/image29.png"/><Relationship Id="rId1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0.png"/><Relationship Id="rId4" Type="http://schemas.openxmlformats.org/officeDocument/2006/relationships/image" Target="../media/image27.png"/><Relationship Id="rId9" Type="http://schemas.openxmlformats.org/officeDocument/2006/relationships/image" Target="../media/image23.png"/><Relationship Id="rId15" Type="http://schemas.openxmlformats.org/officeDocument/2006/relationships/image" Target="../media/image25.png"/><Relationship Id="rId14" Type="http://schemas.openxmlformats.org/officeDocument/2006/relationships/image" Target="../media/image37.png"/><Relationship Id="rId17" Type="http://schemas.openxmlformats.org/officeDocument/2006/relationships/image" Target="../media/image35.png"/><Relationship Id="rId16" Type="http://schemas.openxmlformats.org/officeDocument/2006/relationships/image" Target="../media/image30.png"/><Relationship Id="rId5" Type="http://schemas.openxmlformats.org/officeDocument/2006/relationships/image" Target="../media/image19.png"/><Relationship Id="rId19" Type="http://schemas.openxmlformats.org/officeDocument/2006/relationships/image" Target="../media/image40.png"/><Relationship Id="rId6" Type="http://schemas.openxmlformats.org/officeDocument/2006/relationships/image" Target="../media/image60.png"/><Relationship Id="rId18" Type="http://schemas.openxmlformats.org/officeDocument/2006/relationships/image" Target="../media/image26.png"/><Relationship Id="rId7" Type="http://schemas.openxmlformats.org/officeDocument/2006/relationships/image" Target="../media/image22.png"/><Relationship Id="rId8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41.png"/><Relationship Id="rId13" Type="http://schemas.openxmlformats.org/officeDocument/2006/relationships/image" Target="../media/image81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2.png"/><Relationship Id="rId4" Type="http://schemas.openxmlformats.org/officeDocument/2006/relationships/image" Target="../media/image136.png"/><Relationship Id="rId9" Type="http://schemas.openxmlformats.org/officeDocument/2006/relationships/image" Target="../media/image47.png"/><Relationship Id="rId15" Type="http://schemas.openxmlformats.org/officeDocument/2006/relationships/image" Target="../media/image74.png"/><Relationship Id="rId14" Type="http://schemas.openxmlformats.org/officeDocument/2006/relationships/image" Target="../media/image49.png"/><Relationship Id="rId17" Type="http://schemas.openxmlformats.org/officeDocument/2006/relationships/image" Target="../media/image70.png"/><Relationship Id="rId16" Type="http://schemas.openxmlformats.org/officeDocument/2006/relationships/image" Target="../media/image57.png"/><Relationship Id="rId5" Type="http://schemas.openxmlformats.org/officeDocument/2006/relationships/image" Target="../media/image39.png"/><Relationship Id="rId6" Type="http://schemas.openxmlformats.org/officeDocument/2006/relationships/image" Target="../media/image54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3.png"/><Relationship Id="rId4" Type="http://schemas.openxmlformats.org/officeDocument/2006/relationships/image" Target="../media/image31.png"/><Relationship Id="rId5" Type="http://schemas.openxmlformats.org/officeDocument/2006/relationships/image" Target="../media/image59.png"/><Relationship Id="rId6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9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23143" y="-2129187"/>
            <a:ext cx="13916745" cy="1470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23143" y="-2182590"/>
            <a:ext cx="13916745" cy="148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238094" y="4736633"/>
            <a:ext cx="1514176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탄소공간지도 시스템 구축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276190" y="4309822"/>
            <a:ext cx="62253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중앙정보처리학원 2차 프로젝트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94394" y="2371271"/>
            <a:ext cx="2105516" cy="212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71600" y="5835333"/>
            <a:ext cx="5162706" cy="45116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1424703" y="5884660"/>
            <a:ext cx="51377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602호 1조 강산하 이승환 도의성 여현욱 유건웅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5" name="Google Shape;9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64236" y="6447301"/>
            <a:ext cx="2112802" cy="213297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/>
          <p:nvPr/>
        </p:nvSpPr>
        <p:spPr>
          <a:xfrm>
            <a:off x="12801600" y="76581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"/>
          <p:cNvSpPr txBox="1"/>
          <p:nvPr/>
        </p:nvSpPr>
        <p:spPr>
          <a:xfrm>
            <a:off x="1116048" y="1195610"/>
            <a:ext cx="1340948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수행 절차 및 방법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0"/>
          <p:cNvSpPr txBox="1"/>
          <p:nvPr/>
        </p:nvSpPr>
        <p:spPr>
          <a:xfrm>
            <a:off x="1116048" y="2019300"/>
            <a:ext cx="5410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지도 어플리케이션의 기본적인 원리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0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10/35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2" name="Google Shape;27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1400" y="3907088"/>
            <a:ext cx="12645206" cy="41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74475" y="3907112"/>
            <a:ext cx="6050888" cy="402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전자정부_표준_프레임워크_로고.png (400×400)" id="274" name="Google Shape;27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04575" y="4880096"/>
            <a:ext cx="22098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3650" y="6749799"/>
            <a:ext cx="523224" cy="52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275" y="3139495"/>
            <a:ext cx="9517376" cy="627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1"/>
          <p:cNvSpPr txBox="1"/>
          <p:nvPr/>
        </p:nvSpPr>
        <p:spPr>
          <a:xfrm>
            <a:off x="1116048" y="1195610"/>
            <a:ext cx="1340948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수행 절차 및 방법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1"/>
          <p:cNvSpPr txBox="1"/>
          <p:nvPr/>
        </p:nvSpPr>
        <p:spPr>
          <a:xfrm>
            <a:off x="1116048" y="2019300"/>
            <a:ext cx="5410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지도 어플리케이션의 기본적인 원리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1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11/35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5" name="Google Shape;28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13475" y="6982325"/>
            <a:ext cx="2612175" cy="1739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1525" y="8721700"/>
            <a:ext cx="444576" cy="44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2126" y="566352"/>
            <a:ext cx="7051400" cy="915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 txBox="1"/>
          <p:nvPr/>
        </p:nvSpPr>
        <p:spPr>
          <a:xfrm>
            <a:off x="1116048" y="1195610"/>
            <a:ext cx="1340948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수행 절차 및 방법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7016" y="3860654"/>
            <a:ext cx="5207032" cy="4524888"/>
          </a:xfrm>
          <a:prstGeom prst="rect">
            <a:avLst/>
          </a:prstGeom>
          <a:noFill/>
          <a:ln>
            <a:noFill/>
          </a:ln>
          <a:effectLst>
            <a:outerShdw blurRad="596900" sx="92000" rotWithShape="0" algn="ctr" dir="8100000" dist="254000" sy="92000">
              <a:schemeClr val="dk1"/>
            </a:outerShdw>
          </a:effectLst>
        </p:spPr>
      </p:pic>
      <p:pic>
        <p:nvPicPr>
          <p:cNvPr id="295" name="Google Shape;29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0" y="2603035"/>
            <a:ext cx="4088497" cy="4496576"/>
          </a:xfrm>
          <a:prstGeom prst="rect">
            <a:avLst/>
          </a:prstGeom>
          <a:noFill/>
          <a:ln>
            <a:noFill/>
          </a:ln>
          <a:effectLst>
            <a:outerShdw blurRad="419100" sx="95000" rotWithShape="0" algn="ctr" dir="7500000" dist="381000" sy="95000">
              <a:schemeClr val="dk1">
                <a:alpha val="98823"/>
              </a:schemeClr>
            </a:outerShdw>
          </a:effectLst>
        </p:spPr>
      </p:pic>
      <p:pic>
        <p:nvPicPr>
          <p:cNvPr id="296" name="Google Shape;29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31297" y="4802229"/>
            <a:ext cx="3087075" cy="4840932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165100">
              <a:schemeClr val="dk1">
                <a:alpha val="67843"/>
              </a:schemeClr>
            </a:outerShdw>
          </a:effectLst>
        </p:spPr>
      </p:pic>
      <p:sp>
        <p:nvSpPr>
          <p:cNvPr id="297" name="Google Shape;297;p12"/>
          <p:cNvSpPr txBox="1"/>
          <p:nvPr/>
        </p:nvSpPr>
        <p:spPr>
          <a:xfrm>
            <a:off x="1116048" y="2019300"/>
            <a:ext cx="5410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지도 어플리케이션의 기본적인 원리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525535" y="3619500"/>
            <a:ext cx="1663699" cy="11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2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12/35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0" name="Google Shape;300;p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28762" y="4666983"/>
            <a:ext cx="307776" cy="30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3"/>
          <p:cNvSpPr txBox="1"/>
          <p:nvPr/>
        </p:nvSpPr>
        <p:spPr>
          <a:xfrm>
            <a:off x="1116048" y="1195610"/>
            <a:ext cx="1340948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수행 절차 및 방법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7016" y="3860654"/>
            <a:ext cx="5207032" cy="4524888"/>
          </a:xfrm>
          <a:prstGeom prst="rect">
            <a:avLst/>
          </a:prstGeom>
          <a:noFill/>
          <a:ln>
            <a:noFill/>
          </a:ln>
          <a:effectLst>
            <a:outerShdw blurRad="596900" sx="92000" rotWithShape="0" algn="ctr" dir="8100000" dist="254000" sy="92000">
              <a:schemeClr val="dk1"/>
            </a:outerShdw>
          </a:effectLst>
        </p:spPr>
      </p:pic>
      <p:pic>
        <p:nvPicPr>
          <p:cNvPr id="308" name="Google Shape;30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2603035"/>
            <a:ext cx="4088497" cy="4496576"/>
          </a:xfrm>
          <a:prstGeom prst="rect">
            <a:avLst/>
          </a:prstGeom>
          <a:noFill/>
          <a:ln>
            <a:noFill/>
          </a:ln>
          <a:effectLst>
            <a:outerShdw blurRad="419100" sx="95000" rotWithShape="0" algn="ctr" dir="7500000" dist="381000" sy="95000">
              <a:schemeClr val="dk1">
                <a:alpha val="98823"/>
              </a:schemeClr>
            </a:outerShdw>
          </a:effectLst>
        </p:spPr>
      </p:pic>
      <p:pic>
        <p:nvPicPr>
          <p:cNvPr id="309" name="Google Shape;30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31297" y="4802229"/>
            <a:ext cx="3087075" cy="4840932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165100">
              <a:schemeClr val="dk1">
                <a:alpha val="67843"/>
              </a:schemeClr>
            </a:outerShdw>
          </a:effectLst>
        </p:spPr>
      </p:pic>
      <p:sp>
        <p:nvSpPr>
          <p:cNvPr id="310" name="Google Shape;310;p13"/>
          <p:cNvSpPr txBox="1"/>
          <p:nvPr/>
        </p:nvSpPr>
        <p:spPr>
          <a:xfrm>
            <a:off x="1116048" y="2019300"/>
            <a:ext cx="5410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지도 어플리케이션의 기본적인 원리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2653" y="1448122"/>
            <a:ext cx="5001674" cy="3403201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2" name="Google Shape;312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21931" y="7222695"/>
            <a:ext cx="8882380" cy="19812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3" name="Google Shape;313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775981" y="4058665"/>
            <a:ext cx="5928330" cy="2770526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4" name="Google Shape;314;p13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13/35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975" y="2229929"/>
            <a:ext cx="10527423" cy="697157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4"/>
          <p:cNvSpPr txBox="1"/>
          <p:nvPr/>
        </p:nvSpPr>
        <p:spPr>
          <a:xfrm>
            <a:off x="1116048" y="1195610"/>
            <a:ext cx="1340948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수행 절차 및 방법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20600" y="3467100"/>
            <a:ext cx="3695117" cy="12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14"/>
          <p:cNvCxnSpPr/>
          <p:nvPr/>
        </p:nvCxnSpPr>
        <p:spPr>
          <a:xfrm rot="10800000">
            <a:off x="11963400" y="4076700"/>
            <a:ext cx="574902" cy="0"/>
          </a:xfrm>
          <a:prstGeom prst="straightConnector1">
            <a:avLst/>
          </a:prstGeom>
          <a:noFill/>
          <a:ln cap="flat" cmpd="sng" w="762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24" name="Google Shape;32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18423" y="4740729"/>
            <a:ext cx="4185647" cy="236391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4"/>
          <p:cNvSpPr txBox="1"/>
          <p:nvPr/>
        </p:nvSpPr>
        <p:spPr>
          <a:xfrm>
            <a:off x="11668582" y="7253072"/>
            <a:ext cx="5410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140+만 건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4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14/35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7" name="Google Shape;32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7475" y="8453996"/>
            <a:ext cx="444576" cy="44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5"/>
          <p:cNvSpPr txBox="1"/>
          <p:nvPr/>
        </p:nvSpPr>
        <p:spPr>
          <a:xfrm>
            <a:off x="1116048" y="1195610"/>
            <a:ext cx="1340948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수행 절차 및 방법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5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15/35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5" name="Google Shape;33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956" y="2134329"/>
            <a:ext cx="11468100" cy="7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1004" y="9064458"/>
            <a:ext cx="444576" cy="44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6"/>
          <p:cNvSpPr txBox="1"/>
          <p:nvPr/>
        </p:nvSpPr>
        <p:spPr>
          <a:xfrm>
            <a:off x="1116048" y="1195610"/>
            <a:ext cx="1340948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수행 절차 및 방법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6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16/35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4" name="Google Shape;34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331" y="2229354"/>
            <a:ext cx="11563350" cy="75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3925" y="9026500"/>
            <a:ext cx="444576" cy="44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7"/>
          <p:cNvSpPr txBox="1"/>
          <p:nvPr/>
        </p:nvSpPr>
        <p:spPr>
          <a:xfrm>
            <a:off x="1116048" y="1195610"/>
            <a:ext cx="1340948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수행 절차 및 방법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2253" y="5766381"/>
            <a:ext cx="9435024" cy="3666118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3" name="Google Shape;35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34157" y="2342039"/>
            <a:ext cx="5531349" cy="2693412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4" name="Google Shape;35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172" y="3185845"/>
            <a:ext cx="10612993" cy="182537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5210" y="7870635"/>
            <a:ext cx="6884952" cy="1561864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6" name="Google Shape;356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3412" y="6631850"/>
            <a:ext cx="6606848" cy="1238785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7" name="Google Shape;357;p17"/>
          <p:cNvSpPr/>
          <p:nvPr/>
        </p:nvSpPr>
        <p:spPr>
          <a:xfrm>
            <a:off x="3513673" y="4208466"/>
            <a:ext cx="2362200" cy="269482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7"/>
          <p:cNvSpPr/>
          <p:nvPr/>
        </p:nvSpPr>
        <p:spPr>
          <a:xfrm>
            <a:off x="3983962" y="6811607"/>
            <a:ext cx="1066800" cy="299914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7"/>
          <p:cNvSpPr/>
          <p:nvPr/>
        </p:nvSpPr>
        <p:spPr>
          <a:xfrm>
            <a:off x="3526762" y="8386192"/>
            <a:ext cx="3798914" cy="33041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7"/>
          <p:cNvSpPr/>
          <p:nvPr/>
        </p:nvSpPr>
        <p:spPr>
          <a:xfrm>
            <a:off x="13413142" y="3672416"/>
            <a:ext cx="3798914" cy="33041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7"/>
          <p:cNvSpPr/>
          <p:nvPr/>
        </p:nvSpPr>
        <p:spPr>
          <a:xfrm>
            <a:off x="9607696" y="9102083"/>
            <a:ext cx="935971" cy="33041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7"/>
          <p:cNvSpPr/>
          <p:nvPr/>
        </p:nvSpPr>
        <p:spPr>
          <a:xfrm>
            <a:off x="9986418" y="7103816"/>
            <a:ext cx="935971" cy="33041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7"/>
          <p:cNvSpPr txBox="1"/>
          <p:nvPr/>
        </p:nvSpPr>
        <p:spPr>
          <a:xfrm>
            <a:off x="948172" y="2571090"/>
            <a:ext cx="8784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JSP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7"/>
          <p:cNvSpPr txBox="1"/>
          <p:nvPr/>
        </p:nvSpPr>
        <p:spPr>
          <a:xfrm>
            <a:off x="950349" y="6040076"/>
            <a:ext cx="19737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7"/>
          <p:cNvSpPr txBox="1"/>
          <p:nvPr/>
        </p:nvSpPr>
        <p:spPr>
          <a:xfrm>
            <a:off x="11857737" y="1818819"/>
            <a:ext cx="8855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JSP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7"/>
          <p:cNvSpPr txBox="1"/>
          <p:nvPr/>
        </p:nvSpPr>
        <p:spPr>
          <a:xfrm>
            <a:off x="8020961" y="5201569"/>
            <a:ext cx="20547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Geoserver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7" name="Google Shape;367;p17"/>
          <p:cNvCxnSpPr/>
          <p:nvPr/>
        </p:nvCxnSpPr>
        <p:spPr>
          <a:xfrm flipH="1">
            <a:off x="4585957" y="4477948"/>
            <a:ext cx="214643" cy="2333659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8" name="Google Shape;368;p17"/>
          <p:cNvCxnSpPr/>
          <p:nvPr/>
        </p:nvCxnSpPr>
        <p:spPr>
          <a:xfrm flipH="1" rot="10800000">
            <a:off x="5872884" y="3802180"/>
            <a:ext cx="7540258" cy="4544737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9" name="Google Shape;369;p17"/>
          <p:cNvCxnSpPr/>
          <p:nvPr/>
        </p:nvCxnSpPr>
        <p:spPr>
          <a:xfrm flipH="1">
            <a:off x="10918067" y="4027381"/>
            <a:ext cx="4394532" cy="3235932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0" name="Google Shape;370;p17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17/35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8"/>
          <p:cNvSpPr txBox="1"/>
          <p:nvPr/>
        </p:nvSpPr>
        <p:spPr>
          <a:xfrm>
            <a:off x="1116048" y="1195610"/>
            <a:ext cx="1340948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수행 절차 및 방법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8"/>
          <p:cNvSpPr txBox="1"/>
          <p:nvPr/>
        </p:nvSpPr>
        <p:spPr>
          <a:xfrm>
            <a:off x="1116048" y="2019300"/>
            <a:ext cx="429415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범례 구현 : 내추럴 브레이크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3212" y="4907698"/>
            <a:ext cx="4596544" cy="459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91400" y="4907698"/>
            <a:ext cx="4071849" cy="459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1810" y="4891368"/>
            <a:ext cx="5621152" cy="461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233212" y="2953572"/>
            <a:ext cx="4567907" cy="113488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18"/>
          <p:cNvSpPr txBox="1"/>
          <p:nvPr/>
        </p:nvSpPr>
        <p:spPr>
          <a:xfrm>
            <a:off x="11463249" y="2166020"/>
            <a:ext cx="548068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최대한 다양한 색깔이 나오도록 분할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8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18/35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9"/>
          <p:cNvSpPr txBox="1"/>
          <p:nvPr/>
        </p:nvSpPr>
        <p:spPr>
          <a:xfrm>
            <a:off x="1116048" y="1195610"/>
            <a:ext cx="1340948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수행 절차 및 방법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9"/>
          <p:cNvSpPr txBox="1"/>
          <p:nvPr/>
        </p:nvSpPr>
        <p:spPr>
          <a:xfrm>
            <a:off x="1116048" y="2019300"/>
            <a:ext cx="429415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범례 구현 : 등간격 브레이크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0693" y="4891368"/>
            <a:ext cx="4051309" cy="459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08336" y="4891368"/>
            <a:ext cx="4596544" cy="459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1448" y="4882045"/>
            <a:ext cx="5623975" cy="461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225245" y="2915080"/>
            <a:ext cx="4600579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9"/>
          <p:cNvSpPr txBox="1"/>
          <p:nvPr/>
        </p:nvSpPr>
        <p:spPr>
          <a:xfrm>
            <a:off x="13780140" y="2112837"/>
            <a:ext cx="30247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일정한 단위로 분할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9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19/35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2857" y="-195411"/>
            <a:ext cx="9325270" cy="1077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7723" y="-2201670"/>
            <a:ext cx="13916745" cy="1470866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8870863" y="4348041"/>
            <a:ext cx="407129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8870863" y="5277403"/>
            <a:ext cx="407129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 구성 및 역할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8870863" y="6206766"/>
            <a:ext cx="641278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수행 절차 및 방법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8870863" y="7136117"/>
            <a:ext cx="601783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수행 결과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8870863" y="8065480"/>
            <a:ext cx="594377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자체 평가 의견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7205513" y="5245485"/>
            <a:ext cx="220634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85F4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 2장 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7205513" y="6163394"/>
            <a:ext cx="20812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85F4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 3장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7205513" y="7081304"/>
            <a:ext cx="20812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85F4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 4장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7205513" y="7999213"/>
            <a:ext cx="20812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85F4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 5장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1099657" y="1195610"/>
            <a:ext cx="7711701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7205513" y="4327576"/>
            <a:ext cx="20812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85F4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 1장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4" name="Google Shape;114;p2"/>
          <p:cNvGrpSpPr/>
          <p:nvPr/>
        </p:nvGrpSpPr>
        <p:grpSpPr>
          <a:xfrm>
            <a:off x="12642472" y="4423836"/>
            <a:ext cx="3320172" cy="461665"/>
            <a:chOff x="13300908" y="4614517"/>
            <a:chExt cx="3320172" cy="461665"/>
          </a:xfrm>
        </p:grpSpPr>
        <p:sp>
          <p:nvSpPr>
            <p:cNvPr id="115" name="Google Shape;115;p2"/>
            <p:cNvSpPr txBox="1"/>
            <p:nvPr/>
          </p:nvSpPr>
          <p:spPr>
            <a:xfrm>
              <a:off x="15618742" y="4614517"/>
              <a:ext cx="10023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16" name="Google Shape;116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300908" y="4763576"/>
              <a:ext cx="2270960" cy="675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" name="Google Shape;117;p2"/>
          <p:cNvGrpSpPr/>
          <p:nvPr/>
        </p:nvGrpSpPr>
        <p:grpSpPr>
          <a:xfrm>
            <a:off x="12642472" y="5353983"/>
            <a:ext cx="3320143" cy="461665"/>
            <a:chOff x="13300908" y="5544664"/>
            <a:chExt cx="3320143" cy="461665"/>
          </a:xfrm>
        </p:grpSpPr>
        <p:sp>
          <p:nvSpPr>
            <p:cNvPr id="118" name="Google Shape;118;p2"/>
            <p:cNvSpPr txBox="1"/>
            <p:nvPr/>
          </p:nvSpPr>
          <p:spPr>
            <a:xfrm>
              <a:off x="15618713" y="5544664"/>
              <a:ext cx="10023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19" name="Google Shape;119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300908" y="5693723"/>
              <a:ext cx="2270960" cy="675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" name="Google Shape;120;p2"/>
          <p:cNvGrpSpPr/>
          <p:nvPr/>
        </p:nvGrpSpPr>
        <p:grpSpPr>
          <a:xfrm>
            <a:off x="12651194" y="6284130"/>
            <a:ext cx="3320143" cy="461665"/>
            <a:chOff x="13309630" y="6474811"/>
            <a:chExt cx="3320143" cy="461665"/>
          </a:xfrm>
        </p:grpSpPr>
        <p:sp>
          <p:nvSpPr>
            <p:cNvPr id="121" name="Google Shape;121;p2"/>
            <p:cNvSpPr txBox="1"/>
            <p:nvPr/>
          </p:nvSpPr>
          <p:spPr>
            <a:xfrm>
              <a:off x="15627435" y="6474811"/>
              <a:ext cx="10023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22" name="Google Shape;122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309630" y="6623872"/>
              <a:ext cx="2270960" cy="675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3" name="Google Shape;123;p2"/>
          <p:cNvGrpSpPr/>
          <p:nvPr/>
        </p:nvGrpSpPr>
        <p:grpSpPr>
          <a:xfrm>
            <a:off x="12651194" y="7214276"/>
            <a:ext cx="3320143" cy="461665"/>
            <a:chOff x="13309630" y="7404957"/>
            <a:chExt cx="3320143" cy="461665"/>
          </a:xfrm>
        </p:grpSpPr>
        <p:sp>
          <p:nvSpPr>
            <p:cNvPr id="124" name="Google Shape;124;p2"/>
            <p:cNvSpPr txBox="1"/>
            <p:nvPr/>
          </p:nvSpPr>
          <p:spPr>
            <a:xfrm>
              <a:off x="15627435" y="7404957"/>
              <a:ext cx="10023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25" name="Google Shape;125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309630" y="7554017"/>
              <a:ext cx="2270960" cy="675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" name="Google Shape;126;p2"/>
          <p:cNvGrpSpPr/>
          <p:nvPr/>
        </p:nvGrpSpPr>
        <p:grpSpPr>
          <a:xfrm>
            <a:off x="12659916" y="8144423"/>
            <a:ext cx="3320142" cy="461665"/>
            <a:chOff x="13318352" y="8335104"/>
            <a:chExt cx="3320142" cy="461665"/>
          </a:xfrm>
        </p:grpSpPr>
        <p:sp>
          <p:nvSpPr>
            <p:cNvPr id="127" name="Google Shape;127;p2"/>
            <p:cNvSpPr txBox="1"/>
            <p:nvPr/>
          </p:nvSpPr>
          <p:spPr>
            <a:xfrm>
              <a:off x="15636156" y="8335104"/>
              <a:ext cx="10023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28" name="Google Shape;128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318352" y="8484166"/>
              <a:ext cx="2270960" cy="675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9" name="Google Shape;12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0"/>
          <p:cNvSpPr txBox="1"/>
          <p:nvPr/>
        </p:nvSpPr>
        <p:spPr>
          <a:xfrm>
            <a:off x="1116048" y="1195610"/>
            <a:ext cx="1340948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수행 절차 및 방법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16091" y="2134329"/>
            <a:ext cx="6678901" cy="446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9792" y="2542520"/>
            <a:ext cx="8509322" cy="4243036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0"/>
          <p:cNvSpPr txBox="1"/>
          <p:nvPr/>
        </p:nvSpPr>
        <p:spPr>
          <a:xfrm>
            <a:off x="1116048" y="2019300"/>
            <a:ext cx="238915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범례 구현 코드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0"/>
          <p:cNvSpPr/>
          <p:nvPr/>
        </p:nvSpPr>
        <p:spPr>
          <a:xfrm>
            <a:off x="2971800" y="3314700"/>
            <a:ext cx="6777314" cy="533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0"/>
          <p:cNvSpPr/>
          <p:nvPr/>
        </p:nvSpPr>
        <p:spPr>
          <a:xfrm>
            <a:off x="11136878" y="3534780"/>
            <a:ext cx="5454807" cy="84671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52377" y="5104982"/>
            <a:ext cx="5980105" cy="4189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3420" y="5052256"/>
            <a:ext cx="6055359" cy="4242608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0"/>
          <p:cNvSpPr/>
          <p:nvPr/>
        </p:nvSpPr>
        <p:spPr>
          <a:xfrm>
            <a:off x="4038600" y="4874572"/>
            <a:ext cx="3474822" cy="4597975"/>
          </a:xfrm>
          <a:prstGeom prst="rect">
            <a:avLst/>
          </a:prstGeom>
          <a:noFill/>
          <a:ln cap="flat" cmpd="sng" w="2540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0"/>
          <p:cNvSpPr/>
          <p:nvPr/>
        </p:nvSpPr>
        <p:spPr>
          <a:xfrm>
            <a:off x="12845144" y="4854615"/>
            <a:ext cx="3413910" cy="4597975"/>
          </a:xfrm>
          <a:prstGeom prst="rect">
            <a:avLst/>
          </a:prstGeom>
          <a:noFill/>
          <a:ln cap="flat" cmpd="sng" w="2540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0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2675" y="2879475"/>
            <a:ext cx="8132574" cy="532569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1"/>
          <p:cNvSpPr txBox="1"/>
          <p:nvPr/>
        </p:nvSpPr>
        <p:spPr>
          <a:xfrm>
            <a:off x="1116048" y="1195610"/>
            <a:ext cx="1340948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수행 절차 및 방법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1"/>
          <p:cNvSpPr txBox="1"/>
          <p:nvPr/>
        </p:nvSpPr>
        <p:spPr>
          <a:xfrm>
            <a:off x="1116048" y="2019300"/>
            <a:ext cx="238915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파일 삽입 구현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1" name="Google Shape;421;p21"/>
          <p:cNvCxnSpPr/>
          <p:nvPr/>
        </p:nvCxnSpPr>
        <p:spPr>
          <a:xfrm>
            <a:off x="10568486" y="2879480"/>
            <a:ext cx="5506800" cy="0"/>
          </a:xfrm>
          <a:prstGeom prst="straightConnector1">
            <a:avLst/>
          </a:prstGeom>
          <a:noFill/>
          <a:ln cap="flat" cmpd="sng" w="76200">
            <a:solidFill>
              <a:srgbClr val="E5B8B7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22" name="Google Shape;42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3943" y="2749286"/>
            <a:ext cx="4171720" cy="2008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5353" y="6850835"/>
            <a:ext cx="7826348" cy="20264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4" name="Google Shape;424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83954" y="4364748"/>
            <a:ext cx="7098657" cy="2065312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1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21/35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6" name="Google Shape;42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54525" y="7677259"/>
            <a:ext cx="307776" cy="30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2"/>
          <p:cNvSpPr txBox="1"/>
          <p:nvPr/>
        </p:nvSpPr>
        <p:spPr>
          <a:xfrm>
            <a:off x="1128229" y="1195610"/>
            <a:ext cx="914285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수행 결과 - 탄소지도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2"/>
          <p:cNvSpPr txBox="1"/>
          <p:nvPr/>
        </p:nvSpPr>
        <p:spPr>
          <a:xfrm>
            <a:off x="1128229" y="3021568"/>
            <a:ext cx="4358171" cy="2124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대한민국 지도 기준으로 탄소배출량을 표시해준다.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클릭 시 선택된 위치의 탄소배출량을 표시해준다.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2"/>
          <p:cNvSpPr txBox="1"/>
          <p:nvPr/>
        </p:nvSpPr>
        <p:spPr>
          <a:xfrm>
            <a:off x="1132324" y="2376000"/>
            <a:ext cx="377861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D6DBE"/>
                </a:solidFill>
                <a:latin typeface="Arial"/>
                <a:ea typeface="Arial"/>
                <a:cs typeface="Arial"/>
                <a:sym typeface="Arial"/>
              </a:rPr>
              <a:t>기본화면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8700" y="2376000"/>
            <a:ext cx="11520000" cy="68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2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22/35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3"/>
          <p:cNvSpPr txBox="1"/>
          <p:nvPr/>
        </p:nvSpPr>
        <p:spPr>
          <a:xfrm>
            <a:off x="1128229" y="1195610"/>
            <a:ext cx="914285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수행 결과 - 탄소지도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0000" y="2375999"/>
            <a:ext cx="11520000" cy="68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3"/>
          <p:cNvSpPr txBox="1"/>
          <p:nvPr/>
        </p:nvSpPr>
        <p:spPr>
          <a:xfrm>
            <a:off x="1132324" y="2376000"/>
            <a:ext cx="377861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D6DBE"/>
                </a:solidFill>
                <a:latin typeface="Arial"/>
                <a:ea typeface="Arial"/>
                <a:cs typeface="Arial"/>
                <a:sym typeface="Arial"/>
              </a:rPr>
              <a:t>시/도 선택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3"/>
          <p:cNvSpPr txBox="1"/>
          <p:nvPr/>
        </p:nvSpPr>
        <p:spPr>
          <a:xfrm>
            <a:off x="1128229" y="3021568"/>
            <a:ext cx="4358171" cy="462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시/도 기준으로 탄소배출량을 표시해준다.</a:t>
            </a:r>
            <a:endParaRPr/>
          </a:p>
        </p:txBody>
      </p:sp>
      <p:sp>
        <p:nvSpPr>
          <p:cNvPr id="446" name="Google Shape;446;p23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23/35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4"/>
          <p:cNvSpPr txBox="1"/>
          <p:nvPr/>
        </p:nvSpPr>
        <p:spPr>
          <a:xfrm>
            <a:off x="1128229" y="1195610"/>
            <a:ext cx="914285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수행 결과 - 탄소지도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0000" y="2375999"/>
            <a:ext cx="11520000" cy="68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24"/>
          <p:cNvSpPr txBox="1"/>
          <p:nvPr/>
        </p:nvSpPr>
        <p:spPr>
          <a:xfrm>
            <a:off x="1132324" y="2376000"/>
            <a:ext cx="377861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D6DBE"/>
                </a:solidFill>
                <a:latin typeface="Arial"/>
                <a:ea typeface="Arial"/>
                <a:cs typeface="Arial"/>
                <a:sym typeface="Arial"/>
              </a:rPr>
              <a:t>시/도 선택 - 시/군/구 선택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4"/>
          <p:cNvSpPr txBox="1"/>
          <p:nvPr/>
        </p:nvSpPr>
        <p:spPr>
          <a:xfrm>
            <a:off x="1128229" y="3021568"/>
            <a:ext cx="4358171" cy="878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시/군/구 기준으로 탄소배출량을 표시해준다.</a:t>
            </a:r>
            <a:endParaRPr/>
          </a:p>
        </p:txBody>
      </p:sp>
      <p:sp>
        <p:nvSpPr>
          <p:cNvPr id="456" name="Google Shape;456;p24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24/35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5"/>
          <p:cNvSpPr txBox="1"/>
          <p:nvPr/>
        </p:nvSpPr>
        <p:spPr>
          <a:xfrm>
            <a:off x="1128229" y="1195610"/>
            <a:ext cx="914285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수행 결과 - 탄소지도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0000" y="2376000"/>
            <a:ext cx="11520000" cy="68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25"/>
          <p:cNvSpPr txBox="1"/>
          <p:nvPr/>
        </p:nvSpPr>
        <p:spPr>
          <a:xfrm>
            <a:off x="1132324" y="2376000"/>
            <a:ext cx="377861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D6DBE"/>
                </a:solidFill>
                <a:latin typeface="Arial"/>
                <a:ea typeface="Arial"/>
                <a:cs typeface="Arial"/>
                <a:sym typeface="Arial"/>
              </a:rPr>
              <a:t>범례 표시방식 선택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5"/>
          <p:cNvSpPr txBox="1"/>
          <p:nvPr/>
        </p:nvSpPr>
        <p:spPr>
          <a:xfrm>
            <a:off x="1128229" y="3021568"/>
            <a:ext cx="4358171" cy="2957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자연구간 : 전체값에서 5개의 레벨 별 분포도를 감안해서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상대치로 지도에 표시해준다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등간격 : 전체값에서 5개의 레벨로 나누어 지도에 표시해준다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5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25/35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6"/>
          <p:cNvSpPr txBox="1"/>
          <p:nvPr/>
        </p:nvSpPr>
        <p:spPr>
          <a:xfrm>
            <a:off x="1128229" y="1195610"/>
            <a:ext cx="914285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수행 결과 - 탄소지도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26"/>
          <p:cNvPicPr preferRelativeResize="0"/>
          <p:nvPr/>
        </p:nvPicPr>
        <p:blipFill rotWithShape="1">
          <a:blip r:embed="rId4">
            <a:alphaModFix/>
          </a:blip>
          <a:srcRect b="-1" l="-1" r="382" t="-1"/>
          <a:stretch/>
        </p:blipFill>
        <p:spPr>
          <a:xfrm>
            <a:off x="5760000" y="2376000"/>
            <a:ext cx="11520000" cy="68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26"/>
          <p:cNvSpPr txBox="1"/>
          <p:nvPr/>
        </p:nvSpPr>
        <p:spPr>
          <a:xfrm>
            <a:off x="1132324" y="2376000"/>
            <a:ext cx="377861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D6DBE"/>
                </a:solidFill>
                <a:latin typeface="Arial"/>
                <a:ea typeface="Arial"/>
                <a:cs typeface="Arial"/>
                <a:sym typeface="Arial"/>
              </a:rPr>
              <a:t>시/도 미선택 유효성 검사</a:t>
            </a:r>
            <a:endParaRPr/>
          </a:p>
        </p:txBody>
      </p:sp>
      <p:sp>
        <p:nvSpPr>
          <p:cNvPr id="475" name="Google Shape;475;p26"/>
          <p:cNvSpPr txBox="1"/>
          <p:nvPr/>
        </p:nvSpPr>
        <p:spPr>
          <a:xfrm>
            <a:off x="1128229" y="3021568"/>
            <a:ext cx="4358171" cy="1295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시/도를 선택하지 않고 시/군/구를 선택할 경우 메시지를 출력해준다.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6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26/35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7"/>
          <p:cNvSpPr txBox="1"/>
          <p:nvPr/>
        </p:nvSpPr>
        <p:spPr>
          <a:xfrm>
            <a:off x="1128229" y="1195610"/>
            <a:ext cx="914285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수행 결과 - 탄소지도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0000" y="2376001"/>
            <a:ext cx="11520000" cy="6839793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27"/>
          <p:cNvSpPr txBox="1"/>
          <p:nvPr/>
        </p:nvSpPr>
        <p:spPr>
          <a:xfrm>
            <a:off x="1132324" y="2376000"/>
            <a:ext cx="377861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D6DBE"/>
                </a:solidFill>
                <a:latin typeface="Arial"/>
                <a:ea typeface="Arial"/>
                <a:cs typeface="Arial"/>
                <a:sym typeface="Arial"/>
              </a:rPr>
              <a:t>범례 미선택 유효성 검사</a:t>
            </a:r>
            <a:endParaRPr/>
          </a:p>
        </p:txBody>
      </p:sp>
      <p:sp>
        <p:nvSpPr>
          <p:cNvPr id="485" name="Google Shape;485;p27"/>
          <p:cNvSpPr txBox="1"/>
          <p:nvPr/>
        </p:nvSpPr>
        <p:spPr>
          <a:xfrm>
            <a:off x="1128229" y="3021568"/>
            <a:ext cx="4358171" cy="17113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시/도와 시/군/구를 선택하더라도 범례 유형을  선택하지 않으면 메시지를 출력해준다.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7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27/35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0000" y="2376000"/>
            <a:ext cx="11520000" cy="68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8"/>
          <p:cNvSpPr txBox="1"/>
          <p:nvPr/>
        </p:nvSpPr>
        <p:spPr>
          <a:xfrm>
            <a:off x="1132324" y="2376000"/>
            <a:ext cx="377861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D6DBE"/>
                </a:solidFill>
                <a:latin typeface="Arial"/>
                <a:ea typeface="Arial"/>
                <a:cs typeface="Arial"/>
                <a:sym typeface="Arial"/>
              </a:rPr>
              <a:t>파일 업로드 주의사항 표시</a:t>
            </a:r>
            <a:endParaRPr/>
          </a:p>
        </p:txBody>
      </p:sp>
      <p:sp>
        <p:nvSpPr>
          <p:cNvPr id="494" name="Google Shape;494;p28"/>
          <p:cNvSpPr txBox="1"/>
          <p:nvPr/>
        </p:nvSpPr>
        <p:spPr>
          <a:xfrm>
            <a:off x="1128229" y="1195610"/>
            <a:ext cx="914285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수행 결과 - 데이터삽입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28"/>
          <p:cNvSpPr txBox="1"/>
          <p:nvPr/>
        </p:nvSpPr>
        <p:spPr>
          <a:xfrm>
            <a:off x="1128229" y="3021568"/>
            <a:ext cx="4358171" cy="1295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txt 파일 업로드 버튼에 마우스오버 하면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업로드 시 주의사항을 표시해준다.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28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28/35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0000" y="2376000"/>
            <a:ext cx="11520000" cy="68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9"/>
          <p:cNvSpPr txBox="1"/>
          <p:nvPr/>
        </p:nvSpPr>
        <p:spPr>
          <a:xfrm>
            <a:off x="1132324" y="2376000"/>
            <a:ext cx="377861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D6DBE"/>
                </a:solidFill>
                <a:latin typeface="Arial"/>
                <a:ea typeface="Arial"/>
                <a:cs typeface="Arial"/>
                <a:sym typeface="Arial"/>
              </a:rPr>
              <a:t>파일 업로드 성공메시지</a:t>
            </a:r>
            <a:endParaRPr/>
          </a:p>
        </p:txBody>
      </p:sp>
      <p:sp>
        <p:nvSpPr>
          <p:cNvPr id="504" name="Google Shape;504;p29"/>
          <p:cNvSpPr txBox="1"/>
          <p:nvPr/>
        </p:nvSpPr>
        <p:spPr>
          <a:xfrm>
            <a:off x="1128229" y="1195610"/>
            <a:ext cx="914285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수행 결과 - 데이터삽입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9"/>
          <p:cNvSpPr txBox="1"/>
          <p:nvPr/>
        </p:nvSpPr>
        <p:spPr>
          <a:xfrm>
            <a:off x="1128229" y="3021568"/>
            <a:ext cx="4358171" cy="1295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파일 업로드가 성공하면 성공메시지를 표시해준다.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9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29/35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24338" y="3135933"/>
            <a:ext cx="3897018" cy="389701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"/>
          <p:cNvSpPr txBox="1"/>
          <p:nvPr/>
        </p:nvSpPr>
        <p:spPr>
          <a:xfrm>
            <a:off x="13765347" y="5201826"/>
            <a:ext cx="321499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탄소공간지도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13551543" y="4253653"/>
            <a:ext cx="36426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0810" y="3542774"/>
            <a:ext cx="12104988" cy="452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5618" y="4068230"/>
            <a:ext cx="8480179" cy="452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75291" y="4593685"/>
            <a:ext cx="4850506" cy="452067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"/>
          <p:cNvSpPr txBox="1"/>
          <p:nvPr/>
        </p:nvSpPr>
        <p:spPr>
          <a:xfrm>
            <a:off x="8660818" y="4999435"/>
            <a:ext cx="5536112" cy="8043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어떻게 해야 할까요?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3"/>
          <p:cNvSpPr txBox="1"/>
          <p:nvPr/>
        </p:nvSpPr>
        <p:spPr>
          <a:xfrm>
            <a:off x="4922857" y="4466762"/>
            <a:ext cx="4623266" cy="792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온실가스 발생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3"/>
          <p:cNvSpPr txBox="1"/>
          <p:nvPr/>
        </p:nvSpPr>
        <p:spPr>
          <a:xfrm>
            <a:off x="1369371" y="3951352"/>
            <a:ext cx="3856403" cy="792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탄소 발생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"/>
          <p:cNvSpPr txBox="1"/>
          <p:nvPr/>
        </p:nvSpPr>
        <p:spPr>
          <a:xfrm>
            <a:off x="1556158" y="6332152"/>
            <a:ext cx="248086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세계적</a:t>
            </a:r>
            <a:endParaRPr b="1" sz="4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산업화 </a:t>
            </a:r>
            <a:endParaRPr b="1" sz="3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"/>
          <p:cNvSpPr txBox="1"/>
          <p:nvPr/>
        </p:nvSpPr>
        <p:spPr>
          <a:xfrm>
            <a:off x="4902075" y="7116139"/>
            <a:ext cx="326195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탄소 배출 증가지구 온난화</a:t>
            </a:r>
            <a:endParaRPr b="1" sz="3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"/>
          <p:cNvSpPr txBox="1"/>
          <p:nvPr/>
        </p:nvSpPr>
        <p:spPr>
          <a:xfrm>
            <a:off x="8488233" y="7368731"/>
            <a:ext cx="353118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온실가스</a:t>
            </a:r>
            <a:endParaRPr b="1" sz="4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발생지역파악</a:t>
            </a:r>
            <a:endParaRPr b="1" sz="3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283376" y="4975351"/>
            <a:ext cx="2223158" cy="138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86950" y="5679591"/>
            <a:ext cx="895403" cy="89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99618" y="5705237"/>
            <a:ext cx="899456" cy="89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60400" y="5018283"/>
            <a:ext cx="872385" cy="87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623685" y="6030392"/>
            <a:ext cx="1085747" cy="108574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"/>
          <p:cNvSpPr txBox="1"/>
          <p:nvPr/>
        </p:nvSpPr>
        <p:spPr>
          <a:xfrm>
            <a:off x="1116048" y="1195610"/>
            <a:ext cx="1340948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프로젝트 개요</a:t>
            </a:r>
            <a:endParaRPr/>
          </a:p>
        </p:txBody>
      </p:sp>
      <p:sp>
        <p:nvSpPr>
          <p:cNvPr id="154" name="Google Shape;154;p3"/>
          <p:cNvSpPr txBox="1"/>
          <p:nvPr/>
        </p:nvSpPr>
        <p:spPr>
          <a:xfrm>
            <a:off x="1833800" y="2181880"/>
            <a:ext cx="5710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탄소배출량 지도가 필요한 이유</a:t>
            </a:r>
            <a:endParaRPr/>
          </a:p>
        </p:txBody>
      </p:sp>
      <p:sp>
        <p:nvSpPr>
          <p:cNvPr id="155" name="Google Shape;155;p3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0"/>
          <p:cNvSpPr txBox="1"/>
          <p:nvPr/>
        </p:nvSpPr>
        <p:spPr>
          <a:xfrm>
            <a:off x="1128229" y="1195610"/>
            <a:ext cx="914285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수행 결과 - 통계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0000" y="2376000"/>
            <a:ext cx="11520000" cy="68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0"/>
          <p:cNvSpPr txBox="1"/>
          <p:nvPr/>
        </p:nvSpPr>
        <p:spPr>
          <a:xfrm>
            <a:off x="1132324" y="2376000"/>
            <a:ext cx="377861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D6DBE"/>
                </a:solidFill>
                <a:latin typeface="Arial"/>
                <a:ea typeface="Arial"/>
                <a:cs typeface="Arial"/>
                <a:sym typeface="Arial"/>
              </a:rPr>
              <a:t>범례 기본화면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30"/>
          <p:cNvSpPr txBox="1"/>
          <p:nvPr/>
        </p:nvSpPr>
        <p:spPr>
          <a:xfrm>
            <a:off x="1128229" y="3021568"/>
            <a:ext cx="4358171" cy="880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시/도 기준으로 탄소배출량을 표시해준다.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0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30/35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1"/>
          <p:cNvSpPr txBox="1"/>
          <p:nvPr/>
        </p:nvSpPr>
        <p:spPr>
          <a:xfrm>
            <a:off x="1128229" y="1195610"/>
            <a:ext cx="914285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수행 결과 - 통계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3" name="Google Shape;52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0000" y="2376000"/>
            <a:ext cx="11520000" cy="68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1"/>
          <p:cNvSpPr txBox="1"/>
          <p:nvPr/>
        </p:nvSpPr>
        <p:spPr>
          <a:xfrm>
            <a:off x="1132324" y="2376000"/>
            <a:ext cx="377861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D6DBE"/>
                </a:solidFill>
                <a:latin typeface="Arial"/>
                <a:ea typeface="Arial"/>
                <a:cs typeface="Arial"/>
                <a:sym typeface="Arial"/>
              </a:rPr>
              <a:t>범례 표시방식 선택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31"/>
          <p:cNvSpPr txBox="1"/>
          <p:nvPr/>
        </p:nvSpPr>
        <p:spPr>
          <a:xfrm>
            <a:off x="1128229" y="3021568"/>
            <a:ext cx="4358171" cy="1295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시/도를 선택하면 시/군/구 기준으로 탄소배출량을 표시해준다.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1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31/35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32"/>
          <p:cNvSpPr txBox="1"/>
          <p:nvPr/>
        </p:nvSpPr>
        <p:spPr>
          <a:xfrm>
            <a:off x="1128229" y="1195610"/>
            <a:ext cx="914285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수행 결과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2"/>
          <p:cNvSpPr txBox="1"/>
          <p:nvPr/>
        </p:nvSpPr>
        <p:spPr>
          <a:xfrm>
            <a:off x="8433266" y="4651780"/>
            <a:ext cx="2128773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시연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2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32/35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3"/>
          <p:cNvSpPr txBox="1"/>
          <p:nvPr/>
        </p:nvSpPr>
        <p:spPr>
          <a:xfrm>
            <a:off x="1128229" y="1195610"/>
            <a:ext cx="9142857" cy="1785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개발하면서 </a:t>
            </a:r>
            <a:endParaRPr sz="5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겪은 고충, 느낀점</a:t>
            </a:r>
            <a:endParaRPr sz="5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4555" y="3526541"/>
            <a:ext cx="5180806" cy="5103702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3"/>
          <p:cNvSpPr txBox="1"/>
          <p:nvPr/>
        </p:nvSpPr>
        <p:spPr>
          <a:xfrm>
            <a:off x="2139588" y="5536161"/>
            <a:ext cx="2965555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새로운 환경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33"/>
          <p:cNvSpPr txBox="1"/>
          <p:nvPr/>
        </p:nvSpPr>
        <p:spPr>
          <a:xfrm>
            <a:off x="3348734" y="7349254"/>
            <a:ext cx="2965555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데이터의 불량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33"/>
          <p:cNvSpPr txBox="1"/>
          <p:nvPr/>
        </p:nvSpPr>
        <p:spPr>
          <a:xfrm>
            <a:off x="4974995" y="5238372"/>
            <a:ext cx="260036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다양한 API 사용 및 데이터의 시각화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4" name="Google Shape;54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8011" y="9022433"/>
            <a:ext cx="3233893" cy="44512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3"/>
          <p:cNvSpPr txBox="1"/>
          <p:nvPr/>
        </p:nvSpPr>
        <p:spPr>
          <a:xfrm>
            <a:off x="3804735" y="9086076"/>
            <a:ext cx="2286252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고충 및 느낀점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07256" y="3065718"/>
            <a:ext cx="6483803" cy="120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64348" y="2540230"/>
            <a:ext cx="2257098" cy="2257098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3"/>
          <p:cNvSpPr txBox="1"/>
          <p:nvPr/>
        </p:nvSpPr>
        <p:spPr>
          <a:xfrm>
            <a:off x="10214915" y="3139641"/>
            <a:ext cx="578055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Vworld API, Geoserver, PostgreSQL 등 기존의 방식과 달리 새로운 환경을 구축하고, 이해하는데  많은 시간을 할애했다.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07256" y="7789289"/>
            <a:ext cx="6483803" cy="120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64348" y="7243626"/>
            <a:ext cx="2297449" cy="229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614020" y="5462874"/>
            <a:ext cx="5759278" cy="120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13306" y="4870054"/>
            <a:ext cx="2257098" cy="225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33"/>
          <p:cNvSpPr txBox="1"/>
          <p:nvPr/>
        </p:nvSpPr>
        <p:spPr>
          <a:xfrm>
            <a:off x="11070404" y="5504251"/>
            <a:ext cx="530289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각 시,도마다 제공되는 지역정보의 데이터 차이 및 누락으로 인해 통합하는 과정에서 어려움이 있었다.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33"/>
          <p:cNvSpPr txBox="1"/>
          <p:nvPr/>
        </p:nvSpPr>
        <p:spPr>
          <a:xfrm>
            <a:off x="10281490" y="7860030"/>
            <a:ext cx="571397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다양한 API를 사용해보고, 방대한 데이터를 다루면서 시각적으로 출력하는 일련의 과정에서 재미를 느낄 수 있었다.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6" name="Google Shape;556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166233" y="5247887"/>
            <a:ext cx="1551244" cy="140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389926" y="2954553"/>
            <a:ext cx="1446292" cy="127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525432" y="7691619"/>
            <a:ext cx="1256540" cy="1518936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3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33/35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4"/>
          <p:cNvSpPr txBox="1"/>
          <p:nvPr/>
        </p:nvSpPr>
        <p:spPr>
          <a:xfrm>
            <a:off x="1128229" y="1195610"/>
            <a:ext cx="914285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자체 평가 의견(코멘트)</a:t>
            </a:r>
            <a:endParaRPr/>
          </a:p>
        </p:txBody>
      </p:sp>
      <p:pic>
        <p:nvPicPr>
          <p:cNvPr id="565" name="Google Shape;56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8308" y="7887514"/>
            <a:ext cx="6483803" cy="120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5400" y="7341851"/>
            <a:ext cx="2297449" cy="229744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34"/>
          <p:cNvSpPr txBox="1"/>
          <p:nvPr/>
        </p:nvSpPr>
        <p:spPr>
          <a:xfrm>
            <a:off x="3552771" y="8020075"/>
            <a:ext cx="585598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이번 과정에서 배운 게시판에 대한 내용이 아닌, 기업과의 새로운 프로젝트를 진행하며 새로운 업무와 환경에 대해 적응할 수 있는 힘을 기를 수 있었다고 생각합니다. 여러 어려움이 있었지만 하나씩 해결해가며 성취감을 느낄 수 있던 프로젝트였습니다.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34"/>
          <p:cNvSpPr txBox="1"/>
          <p:nvPr/>
        </p:nvSpPr>
        <p:spPr>
          <a:xfrm>
            <a:off x="1683432" y="8235208"/>
            <a:ext cx="1580953" cy="489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3363D"/>
                </a:solidFill>
                <a:latin typeface="Arial"/>
                <a:ea typeface="Arial"/>
                <a:cs typeface="Arial"/>
                <a:sym typeface="Arial"/>
              </a:rPr>
              <a:t>여현욱</a:t>
            </a:r>
            <a:endParaRPr sz="2600">
              <a:solidFill>
                <a:srgbClr val="3336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" name="Google Shape;570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19329" y="5389352"/>
            <a:ext cx="5759278" cy="1206123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4"/>
          <p:cNvSpPr txBox="1"/>
          <p:nvPr/>
        </p:nvSpPr>
        <p:spPr>
          <a:xfrm>
            <a:off x="4277335" y="5618012"/>
            <a:ext cx="4866665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지금까지 배운 내용과 이전프로젝트와는 다른 결인 프로젝트를 하면서 전혀 모르는 부분을 공부해보고 해결했을 때 재미있었습니다. 감사합니다.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60169" y="4786984"/>
            <a:ext cx="2257098" cy="2257098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34"/>
          <p:cNvSpPr txBox="1"/>
          <p:nvPr/>
        </p:nvSpPr>
        <p:spPr>
          <a:xfrm>
            <a:off x="2362200" y="5642706"/>
            <a:ext cx="1580953" cy="491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3363D"/>
                </a:solidFill>
                <a:latin typeface="Arial"/>
                <a:ea typeface="Arial"/>
                <a:cs typeface="Arial"/>
                <a:sym typeface="Arial"/>
              </a:rPr>
              <a:t>도의성</a:t>
            </a:r>
            <a:endParaRPr sz="2600">
              <a:solidFill>
                <a:srgbClr val="3336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320308" y="3840188"/>
            <a:ext cx="6483803" cy="120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77400" y="3314700"/>
            <a:ext cx="2257098" cy="225709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4"/>
          <p:cNvSpPr txBox="1"/>
          <p:nvPr/>
        </p:nvSpPr>
        <p:spPr>
          <a:xfrm>
            <a:off x="11970302" y="3934388"/>
            <a:ext cx="581977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열정과 협업으로 성공적으로 완료된 멋진 프로젝트였다. 매우 흥미로운 아이디어와 창의적인 해결책을 통해 즐겁게 참여하며 혁신적인 성과를 이뤄냈습니다.  처음 해보는 프로그램이 많았지만 잘 해결해냈습니다.</a:t>
            </a:r>
            <a:endParaRPr/>
          </a:p>
        </p:txBody>
      </p:sp>
      <p:sp>
        <p:nvSpPr>
          <p:cNvPr id="577" name="Google Shape;577;p34"/>
          <p:cNvSpPr txBox="1"/>
          <p:nvPr/>
        </p:nvSpPr>
        <p:spPr>
          <a:xfrm>
            <a:off x="9980439" y="4198140"/>
            <a:ext cx="1580953" cy="48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63D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33363D"/>
                </a:solidFill>
                <a:latin typeface="Arial"/>
                <a:ea typeface="Arial"/>
                <a:cs typeface="Arial"/>
                <a:sym typeface="Arial"/>
              </a:rPr>
              <a:t>유건웅</a:t>
            </a:r>
            <a:endParaRPr b="0" i="0" sz="2600" u="none" cap="none" strike="noStrike">
              <a:solidFill>
                <a:srgbClr val="3336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8" name="Google Shape;57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5908" y="2945963"/>
            <a:ext cx="6483803" cy="120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2400300"/>
            <a:ext cx="2297449" cy="2297449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4"/>
          <p:cNvSpPr txBox="1"/>
          <p:nvPr/>
        </p:nvSpPr>
        <p:spPr>
          <a:xfrm>
            <a:off x="3414056" y="3081650"/>
            <a:ext cx="593218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실제로 서비스 되고 있는 지도 관련 서비스의 구조에</a:t>
            </a:r>
            <a:r>
              <a:rPr b="0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대해서 새롭게 배울 수 있는 기회였습니다. </a:t>
            </a: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여러가지 다른 기술을 조합하는 것이 어렵지만 흥미로웠고 쿼리 및 성능 최적화에 대해서 더욱 깊게 공부해 보고 싶습니다.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34"/>
          <p:cNvSpPr txBox="1"/>
          <p:nvPr/>
        </p:nvSpPr>
        <p:spPr>
          <a:xfrm>
            <a:off x="1447800" y="3358408"/>
            <a:ext cx="1580953" cy="489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63D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33363D"/>
                </a:solidFill>
                <a:latin typeface="Arial"/>
                <a:ea typeface="Arial"/>
                <a:cs typeface="Arial"/>
                <a:sym typeface="Arial"/>
              </a:rPr>
              <a:t>강산하</a:t>
            </a:r>
            <a:endParaRPr b="0" i="0" sz="2600" u="none" cap="none" strike="noStrike">
              <a:solidFill>
                <a:srgbClr val="3336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8514" y="6438900"/>
            <a:ext cx="6483803" cy="155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55606" y="6057900"/>
            <a:ext cx="2297449" cy="2297449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4"/>
          <p:cNvSpPr txBox="1"/>
          <p:nvPr/>
        </p:nvSpPr>
        <p:spPr>
          <a:xfrm>
            <a:off x="11853026" y="6591300"/>
            <a:ext cx="574917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i="0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이번 기업 프로젝트를 통해 새로운 환경에서의 개발 경험을 얻었습니다. 새로운 기술과 도구를 익히며 성장했고, 협동과 커뮤니케이션의 중요성을 깨달았습니다. 개인 역량을 발휘하고 성과를 얻을 수 있는 기회였습니다. 이는 취업 후 다양한 환경에서 작업할 때 도움이 될 것입니다.</a:t>
            </a:r>
            <a:endParaRPr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34"/>
          <p:cNvSpPr txBox="1"/>
          <p:nvPr/>
        </p:nvSpPr>
        <p:spPr>
          <a:xfrm>
            <a:off x="9906000" y="6972300"/>
            <a:ext cx="1580953" cy="489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63D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33363D"/>
                </a:solidFill>
                <a:latin typeface="Arial"/>
                <a:ea typeface="Arial"/>
                <a:cs typeface="Arial"/>
                <a:sym typeface="Arial"/>
              </a:rPr>
              <a:t>이승환</a:t>
            </a:r>
            <a:endParaRPr/>
          </a:p>
        </p:txBody>
      </p:sp>
      <p:sp>
        <p:nvSpPr>
          <p:cNvPr id="586" name="Google Shape;586;p34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34/35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5"/>
          <p:cNvSpPr txBox="1"/>
          <p:nvPr/>
        </p:nvSpPr>
        <p:spPr>
          <a:xfrm>
            <a:off x="7447990" y="4657146"/>
            <a:ext cx="5084600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35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35/35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3878" y="2005068"/>
            <a:ext cx="5181555" cy="501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"/>
          <p:cNvSpPr txBox="1"/>
          <p:nvPr/>
        </p:nvSpPr>
        <p:spPr>
          <a:xfrm>
            <a:off x="7712197" y="2044777"/>
            <a:ext cx="74778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탄소 배출의 주 원인을 찾으려면?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43287" y="4457700"/>
            <a:ext cx="2166013" cy="232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459951"/>
            <a:ext cx="6506119" cy="1081784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"/>
          <p:cNvSpPr txBox="1"/>
          <p:nvPr/>
        </p:nvSpPr>
        <p:spPr>
          <a:xfrm>
            <a:off x="1047310" y="4839752"/>
            <a:ext cx="774397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 또는 단체가 직접·간접적으로 발생시키는 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온실가스의 총량을 의미한다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5" name="Google Shape;16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8889" y="4083202"/>
            <a:ext cx="3966288" cy="52116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"/>
          <p:cNvSpPr txBox="1"/>
          <p:nvPr/>
        </p:nvSpPr>
        <p:spPr>
          <a:xfrm>
            <a:off x="1315327" y="4146058"/>
            <a:ext cx="4457143" cy="585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01. 탄소 배출량이란?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4"/>
          <p:cNvSpPr txBox="1"/>
          <p:nvPr/>
        </p:nvSpPr>
        <p:spPr>
          <a:xfrm>
            <a:off x="1029371" y="6821676"/>
            <a:ext cx="6500000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전기나 온실가스 소비를 줄이는 방법들이 여럿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있지만, 방법도 중요하지만 주 원인을 파악하는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것도 방법중 하나이다.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8" name="Google Shape;16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2550" y="6070132"/>
            <a:ext cx="3966288" cy="52116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"/>
          <p:cNvSpPr txBox="1"/>
          <p:nvPr/>
        </p:nvSpPr>
        <p:spPr>
          <a:xfrm>
            <a:off x="1157788" y="6140326"/>
            <a:ext cx="5711216" cy="585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02. 탄소 배출량을 줄이려면?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/>
          <p:nvPr/>
        </p:nvSpPr>
        <p:spPr>
          <a:xfrm>
            <a:off x="7754847" y="6849738"/>
            <a:ext cx="230896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관련 기관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4"/>
          <p:cNvSpPr/>
          <p:nvPr/>
        </p:nvSpPr>
        <p:spPr>
          <a:xfrm>
            <a:off x="10500554" y="6849738"/>
            <a:ext cx="3477234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배출량 텍스트 파일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4"/>
          <p:cNvSpPr/>
          <p:nvPr/>
        </p:nvSpPr>
        <p:spPr>
          <a:xfrm>
            <a:off x="14884231" y="6849738"/>
            <a:ext cx="183095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지도 생성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4" name="Google Shape;174;p4"/>
          <p:cNvCxnSpPr/>
          <p:nvPr/>
        </p:nvCxnSpPr>
        <p:spPr>
          <a:xfrm>
            <a:off x="10290218" y="5539178"/>
            <a:ext cx="8382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5" name="Google Shape;175;p4"/>
          <p:cNvCxnSpPr/>
          <p:nvPr/>
        </p:nvCxnSpPr>
        <p:spPr>
          <a:xfrm>
            <a:off x="13345100" y="5539178"/>
            <a:ext cx="8382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6" name="Google Shape;176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51265" y="4604370"/>
            <a:ext cx="1406694" cy="1406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818277" y="5026883"/>
            <a:ext cx="778384" cy="77838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"/>
          <p:cNvSpPr txBox="1"/>
          <p:nvPr/>
        </p:nvSpPr>
        <p:spPr>
          <a:xfrm>
            <a:off x="1116048" y="1195610"/>
            <a:ext cx="1340948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프로젝트 개요</a:t>
            </a:r>
            <a:endParaRPr/>
          </a:p>
        </p:txBody>
      </p:sp>
      <p:sp>
        <p:nvSpPr>
          <p:cNvPr id="179" name="Google Shape;179;p4"/>
          <p:cNvSpPr txBox="1"/>
          <p:nvPr/>
        </p:nvSpPr>
        <p:spPr>
          <a:xfrm>
            <a:off x="1833800" y="2181880"/>
            <a:ext cx="47956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탄소배출량 이해하기</a:t>
            </a:r>
            <a:endParaRPr/>
          </a:p>
        </p:txBody>
      </p:sp>
      <p:sp>
        <p:nvSpPr>
          <p:cNvPr id="180" name="Google Shape;180;p4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/>
          <p:nvPr/>
        </p:nvSpPr>
        <p:spPr>
          <a:xfrm>
            <a:off x="1116048" y="1195610"/>
            <a:ext cx="1340948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프로젝트 개요</a:t>
            </a:r>
            <a:endParaRPr/>
          </a:p>
        </p:txBody>
      </p:sp>
      <p:pic>
        <p:nvPicPr>
          <p:cNvPr id="186" name="Google Shape;18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8400" y="2957242"/>
            <a:ext cx="6278241" cy="241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58400" y="6352688"/>
            <a:ext cx="6278241" cy="241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0268" y="2957242"/>
            <a:ext cx="6278241" cy="241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30268" y="6352688"/>
            <a:ext cx="6278241" cy="241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09066" y="3227748"/>
            <a:ext cx="5306734" cy="530673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5"/>
          <p:cNvSpPr txBox="1"/>
          <p:nvPr/>
        </p:nvSpPr>
        <p:spPr>
          <a:xfrm rot="60000">
            <a:off x="6292973" y="4986588"/>
            <a:ext cx="2912222" cy="6606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백엔드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5"/>
          <p:cNvSpPr txBox="1"/>
          <p:nvPr/>
        </p:nvSpPr>
        <p:spPr>
          <a:xfrm>
            <a:off x="8592288" y="4987376"/>
            <a:ext cx="3044891" cy="6606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5"/>
          <p:cNvSpPr txBox="1"/>
          <p:nvPr/>
        </p:nvSpPr>
        <p:spPr>
          <a:xfrm>
            <a:off x="6748244" y="7265919"/>
            <a:ext cx="2043617" cy="1821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프론트엔드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5"/>
          <p:cNvSpPr txBox="1"/>
          <p:nvPr/>
        </p:nvSpPr>
        <p:spPr>
          <a:xfrm rot="-60000">
            <a:off x="9094851" y="7265902"/>
            <a:ext cx="2043617" cy="6606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서버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5"/>
          <p:cNvSpPr txBox="1"/>
          <p:nvPr/>
        </p:nvSpPr>
        <p:spPr>
          <a:xfrm>
            <a:off x="1833800" y="2181880"/>
            <a:ext cx="3195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개발환경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98875" y="3413311"/>
            <a:ext cx="1531914" cy="1531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02627" y="2755800"/>
            <a:ext cx="2816804" cy="2816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681606" y="3468330"/>
            <a:ext cx="1244477" cy="1215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156612" y="3335212"/>
            <a:ext cx="2835285" cy="141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983654" y="6436560"/>
            <a:ext cx="3313720" cy="104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883879" y="7418086"/>
            <a:ext cx="1250901" cy="88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958554" y="7296043"/>
            <a:ext cx="3438666" cy="1406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941823" y="6556136"/>
            <a:ext cx="1688375" cy="8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769584" y="6497250"/>
            <a:ext cx="2662026" cy="1008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786010" y="7721543"/>
            <a:ext cx="2728718" cy="76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671920" y="3955068"/>
            <a:ext cx="884417" cy="884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427012" y="6413218"/>
            <a:ext cx="723877" cy="723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334024" y="3868260"/>
            <a:ext cx="992244" cy="992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589765" y="6232433"/>
            <a:ext cx="1049847" cy="104984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"/>
          <p:cNvSpPr txBox="1"/>
          <p:nvPr/>
        </p:nvSpPr>
        <p:spPr>
          <a:xfrm>
            <a:off x="1116048" y="1195610"/>
            <a:ext cx="1340948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프로젝트 개요</a:t>
            </a:r>
            <a:endParaRPr/>
          </a:p>
        </p:txBody>
      </p:sp>
      <p:pic>
        <p:nvPicPr>
          <p:cNvPr id="217" name="Google Shape;2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6"/>
          <p:cNvSpPr txBox="1"/>
          <p:nvPr/>
        </p:nvSpPr>
        <p:spPr>
          <a:xfrm>
            <a:off x="1833800" y="2181880"/>
            <a:ext cx="3195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요구사항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9" name="Google Shape;219;p6"/>
          <p:cNvGraphicFramePr/>
          <p:nvPr/>
        </p:nvGraphicFramePr>
        <p:xfrm>
          <a:off x="2057400" y="27051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{54C40EED-A4BA-4030-8C80-99828B89034F}</a:tableStyleId>
              </a:tblPr>
              <a:tblGrid>
                <a:gridCol w="1809750"/>
                <a:gridCol w="12668250"/>
              </a:tblGrid>
              <a:tr h="327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</a:tr>
              <a:tr h="1311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탄소지도</a:t>
                      </a:r>
                      <a:endParaRPr b="1"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시도/시군구 선택 시 해당 지역으로 지도 확대,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필수 1개 시도를 선택,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시도 선택 시 하위 시군구로 조회</a:t>
                      </a:r>
                      <a:endParaRPr sz="20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범례의  등간격과 Natural Break 중 선택</a:t>
                      </a:r>
                      <a:endParaRPr sz="2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/>
                        <a:t>위 선택 내용에 대한 레이어 분석 수행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Vworld 지도 레이어 및 분석 레이어 표출</a:t>
                      </a:r>
                      <a:endParaRPr sz="2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/>
                        <a:t>분석된 레이어 선택 시 해당 레이어의 탄소배출량 조회 팝업 활성화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분석된 레이어의 범례 표출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</a:tr>
              <a:tr h="1311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데이터삽입</a:t>
                      </a:r>
                      <a:endParaRPr b="1"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/>
                        <a:t>에너지데이터(txt파일) 업로드 - txt 확장자 외 파일 업로드는 예외처리(Front)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/>
                        <a:t>파일 업로드 수행 –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/>
                        <a:t>txt 확장자 외 파일 업로드는 예외처리(Back)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/>
                        <a:t>업로드 진행중에 대한 스낵바 표출</a:t>
                      </a:r>
                      <a:endParaRPr sz="2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/>
                        <a:t>업로드 성공 및 실패에 대한 스낵바 표출 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</a:tr>
              <a:tr h="1311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통계</a:t>
                      </a:r>
                      <a:endParaRPr b="1"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/>
                        <a:t>전국 및 시도/시군구 통계 분석 작성 </a:t>
                      </a:r>
                      <a:endParaRPr sz="2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/>
                        <a:t>시도에서 전체를 조회하는 경우 전체 시도별 통계 를 조회</a:t>
                      </a:r>
                      <a:endParaRPr sz="2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/>
                        <a:t>시도에서 1개 시도를 선택 시 시군구별 통계를 조 회 </a:t>
                      </a:r>
                      <a:endParaRPr sz="2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/>
                        <a:t>통계 수행 </a:t>
                      </a:r>
                      <a:endParaRPr sz="2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/>
                        <a:t>시도 및 시군구별 그래프 표출 </a:t>
                      </a:r>
                      <a:endParaRPr sz="2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u="none" cap="none" strike="noStrike"/>
                        <a:t>시도 및 시군구별 표 표출 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20" name="Google Shape;220;p6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"/>
          <p:cNvSpPr txBox="1"/>
          <p:nvPr/>
        </p:nvSpPr>
        <p:spPr>
          <a:xfrm>
            <a:off x="1116048" y="1195610"/>
            <a:ext cx="1340948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팀 구성 및 역할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7" name="Google Shape;227;p7"/>
          <p:cNvGraphicFramePr/>
          <p:nvPr/>
        </p:nvGraphicFramePr>
        <p:xfrm>
          <a:off x="1981200" y="24765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{54C40EED-A4BA-4030-8C80-99828B89034F}</a:tableStyleId>
              </a:tblPr>
              <a:tblGrid>
                <a:gridCol w="1809750"/>
                <a:gridCol w="1958725"/>
                <a:gridCol w="2895600"/>
                <a:gridCol w="7813925"/>
              </a:tblGrid>
              <a:tr h="327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이름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직책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 상세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311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강산하</a:t>
                      </a:r>
                      <a:endParaRPr b="1"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팀장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algun Gothic"/>
                        <a:buNone/>
                      </a:pPr>
                      <a:r>
                        <a:rPr b="0" i="0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지도 출력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algun Gothic"/>
                        <a:buNone/>
                      </a:pPr>
                      <a:r>
                        <a:rPr b="0" i="0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지도 API(OpenLayers, Vworld, OSM)를 사용하여 겹쳐진 지도 출력/Geoserver를 이용하여 DB와 연결하고 레이어 생성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</a:tr>
              <a:tr h="1311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도의성</a:t>
                      </a:r>
                      <a:endParaRPr b="1"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통계 그래프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algun Gothic"/>
                        <a:buNone/>
                      </a:pPr>
                      <a:r>
                        <a:rPr b="0" i="0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Chart.js를 사용하여 선택한 지역의 통계를 그래프로 표현/</a:t>
                      </a:r>
                      <a:br>
                        <a:rPr b="0" i="0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데이터를 배열로 변환하여 그래프 및 표 출력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</a:tr>
              <a:tr h="1311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유건웅</a:t>
                      </a:r>
                      <a:endParaRPr b="1"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진행 상황 표시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algun Gothic"/>
                        <a:buNone/>
                      </a:pPr>
                      <a:r>
                        <a:rPr b="0" i="0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SSE를 활용하여 파일 입력 중 진행 상황을 뷰로 전/</a:t>
                      </a:r>
                      <a:br>
                        <a:rPr b="0" i="0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인서트 작업 진행 상황 및 성공/실패 메시지 표시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</a:tr>
              <a:tr h="819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이승환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algun Gothic"/>
                        <a:buNone/>
                      </a:pPr>
                      <a:r>
                        <a:rPr b="0" i="0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처리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algun Gothic"/>
                        <a:buNone/>
                      </a:pPr>
                      <a:r>
                        <a:rPr b="0" i="0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텍스트 데이터 파일을 </a:t>
                      </a:r>
                      <a:br>
                        <a:rPr b="0" i="0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읽고 VO에 저장하여 DB에 배치 인서트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</a:tr>
              <a:tr h="1557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여현욱</a:t>
                      </a:r>
                      <a:endParaRPr b="1"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algun Gothic"/>
                        <a:buNone/>
                      </a:pPr>
                      <a:r>
                        <a:rPr b="0" i="0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인터페이스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algun Gothic"/>
                        <a:buNone/>
                      </a:pPr>
                      <a:r>
                        <a:rPr b="0" i="0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Ajax와 jQuery를 활용하여 지역 이름을 </a:t>
                      </a:r>
                      <a:br>
                        <a:rPr b="0" i="0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가져와 셀렉트 메뉴 생성/선택한 지역에 따라 데이터 쿼리 작성/</a:t>
                      </a:r>
                      <a:br>
                        <a:rPr b="0" i="0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0" i="0" lang="en-US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하위 지역별 사용량 총 합 및 전체 사용량 범위에 따른 쿼리 작성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28" name="Google Shape;228;p7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8"/>
          <p:cNvSpPr txBox="1"/>
          <p:nvPr/>
        </p:nvSpPr>
        <p:spPr>
          <a:xfrm>
            <a:off x="1128229" y="1195610"/>
            <a:ext cx="914285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개발 일정</a:t>
            </a:r>
            <a:endParaRPr/>
          </a:p>
        </p:txBody>
      </p:sp>
      <p:grpSp>
        <p:nvGrpSpPr>
          <p:cNvPr id="235" name="Google Shape;235;p8"/>
          <p:cNvGrpSpPr/>
          <p:nvPr/>
        </p:nvGrpSpPr>
        <p:grpSpPr>
          <a:xfrm>
            <a:off x="-5709768" y="-726094"/>
            <a:ext cx="29716308" cy="13089980"/>
            <a:chOff x="-3772860" y="-201018"/>
            <a:chExt cx="26095056" cy="11494825"/>
          </a:xfrm>
        </p:grpSpPr>
        <p:grpSp>
          <p:nvGrpSpPr>
            <p:cNvPr id="236" name="Google Shape;236;p8"/>
            <p:cNvGrpSpPr/>
            <p:nvPr/>
          </p:nvGrpSpPr>
          <p:grpSpPr>
            <a:xfrm>
              <a:off x="-3772860" y="-201018"/>
              <a:ext cx="26095056" cy="11494825"/>
              <a:chOff x="-5374982" y="-1431012"/>
              <a:chExt cx="26095056" cy="11494825"/>
            </a:xfrm>
          </p:grpSpPr>
          <p:pic>
            <p:nvPicPr>
              <p:cNvPr id="237" name="Google Shape;237;p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5374982" y="-1431012"/>
                <a:ext cx="26095056" cy="11494825"/>
              </a:xfrm>
              <a:prstGeom prst="rect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238" name="Google Shape;238;p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1020000">
                <a:off x="1087549" y="1861208"/>
                <a:ext cx="2922769" cy="70646"/>
              </a:xfrm>
              <a:prstGeom prst="rect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239" name="Google Shape;239;p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165273" y="1532839"/>
                <a:ext cx="682285" cy="516390"/>
              </a:xfrm>
              <a:prstGeom prst="rect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240" name="Google Shape;240;p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344902" y="1910830"/>
                <a:ext cx="1021552" cy="516390"/>
              </a:xfrm>
              <a:prstGeom prst="rect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pic>
          <p:nvPicPr>
            <p:cNvPr id="241" name="Google Shape;241;p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161555" y="4076883"/>
              <a:ext cx="322492" cy="303522"/>
            </a:xfrm>
            <a:prstGeom prst="rect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42" name="Google Shape;242;p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642069" y="3625709"/>
              <a:ext cx="856114" cy="303522"/>
            </a:xfrm>
            <a:prstGeom prst="rect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43" name="Google Shape;243;p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659375" y="4521643"/>
              <a:ext cx="322492" cy="303522"/>
            </a:xfrm>
            <a:prstGeom prst="rect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44" name="Google Shape;244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192760" y="4958754"/>
              <a:ext cx="833989" cy="303522"/>
            </a:xfrm>
            <a:prstGeom prst="rect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45" name="Google Shape;245;p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638326" y="5400552"/>
              <a:ext cx="1362028" cy="303522"/>
            </a:xfrm>
            <a:prstGeom prst="rect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46" name="Google Shape;246;p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166959" y="5856483"/>
              <a:ext cx="3973797" cy="303522"/>
            </a:xfrm>
            <a:prstGeom prst="rect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47" name="Google Shape;247;p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732045" y="6270383"/>
              <a:ext cx="2918210" cy="303522"/>
            </a:xfrm>
            <a:prstGeom prst="rect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48" name="Google Shape;248;p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0783640" y="6736735"/>
              <a:ext cx="3890498" cy="303522"/>
            </a:xfrm>
            <a:prstGeom prst="rect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49" name="Google Shape;249;p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1289963" y="7167128"/>
              <a:ext cx="3957873" cy="327541"/>
            </a:xfrm>
            <a:prstGeom prst="rect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50" name="Google Shape;250;p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4865932" y="7609880"/>
              <a:ext cx="322492" cy="303522"/>
            </a:xfrm>
            <a:prstGeom prst="rect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51" name="Google Shape;251;p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4881153" y="8037212"/>
              <a:ext cx="831566" cy="303522"/>
            </a:xfrm>
            <a:prstGeom prst="rect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252" name="Google Shape;252;p8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8/35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400" y="3907088"/>
            <a:ext cx="12645206" cy="41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9"/>
          <p:cNvSpPr txBox="1"/>
          <p:nvPr/>
        </p:nvSpPr>
        <p:spPr>
          <a:xfrm>
            <a:off x="1116048" y="1195610"/>
            <a:ext cx="13409487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수행 절차 및 방법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9500" y="-29997"/>
            <a:ext cx="2388886" cy="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9"/>
          <p:cNvSpPr txBox="1"/>
          <p:nvPr/>
        </p:nvSpPr>
        <p:spPr>
          <a:xfrm>
            <a:off x="1116048" y="2019300"/>
            <a:ext cx="5410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지도 어플리케이션의 기본적인 원리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09600" y="5372599"/>
            <a:ext cx="2394800" cy="122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전자정부_표준_프레임워크_로고.png (400×400)" id="262" name="Google Shape;26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04575" y="4880096"/>
            <a:ext cx="22098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9"/>
          <p:cNvSpPr txBox="1"/>
          <p:nvPr/>
        </p:nvSpPr>
        <p:spPr>
          <a:xfrm>
            <a:off x="589832" y="9410700"/>
            <a:ext cx="775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9/35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2023-06-26T14:10:19Z</dcterms:created>
  <dc:creator>officegen</dc:creator>
</cp:coreProperties>
</file>